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7"/>
  </p:notesMasterIdLst>
  <p:sldIdLst>
    <p:sldId id="587" r:id="rId2"/>
    <p:sldId id="582" r:id="rId3"/>
    <p:sldId id="583" r:id="rId4"/>
    <p:sldId id="579" r:id="rId5"/>
    <p:sldId id="588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4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BD9F9-8452-A342-BB1B-28ECF19E2CC5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65747-E6F5-D94A-981D-658B04DED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36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465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615875-1AE6-CC48-9CDA-83B4DB9E01BD}"/>
              </a:ext>
            </a:extLst>
          </p:cNvPr>
          <p:cNvSpPr/>
          <p:nvPr userDrawn="1"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pic>
        <p:nvPicPr>
          <p:cNvPr id="9" name="Picture 7" descr="cshl_logo_alternate rgb.png">
            <a:extLst>
              <a:ext uri="{FF2B5EF4-FFF2-40B4-BE49-F238E27FC236}">
                <a16:creationId xmlns:a16="http://schemas.microsoft.com/office/drawing/2014/main" id="{2ABB33F8-A05E-3547-922B-CE0D692524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381000"/>
            <a:ext cx="3509962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646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77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590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14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844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8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077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7695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5438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28FB569-0485-8045-BFD7-167815E77336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Segoe UI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8C1412E-69E1-864D-A0DF-94DDC7C8003B}" type="slidenum">
              <a:rPr lang="en-US" sz="900" smtClean="0"/>
              <a:pPr>
                <a:defRPr/>
              </a:pPr>
              <a:t>‹#›</a:t>
            </a:fld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0306AE-18A0-4C44-8452-FDAD4CEC049D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BC81E6-F19D-9E4F-A613-5717CEE394C4}"/>
              </a:ext>
            </a:extLst>
          </p:cNvPr>
          <p:cNvSpPr txBox="1"/>
          <p:nvPr userDrawn="1"/>
        </p:nvSpPr>
        <p:spPr>
          <a:xfrm>
            <a:off x="9721408" y="6447904"/>
            <a:ext cx="2362200" cy="3693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rnabio.org</a:t>
            </a:r>
            <a:endParaRPr lang="en-US" sz="18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F5D193-BF70-C04D-ACCD-2D3C430B970A}"/>
              </a:ext>
            </a:extLst>
          </p:cNvPr>
          <p:cNvSpPr txBox="1"/>
          <p:nvPr userDrawn="1"/>
        </p:nvSpPr>
        <p:spPr>
          <a:xfrm>
            <a:off x="5867412" y="6447904"/>
            <a:ext cx="4571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0153C3B2-0654-1049-821D-A9450C27E9C9}" type="slidenum">
              <a:rPr lang="en-US" sz="1800" smtClean="0">
                <a:solidFill>
                  <a:schemeClr val="bg1"/>
                </a:solidFill>
              </a:rPr>
              <a:pPr algn="ctr"/>
              <a:t>‹#›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69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mbio.org/" TargetMode="External"/><Relationship Id="rId13" Type="http://schemas.openxmlformats.org/officeDocument/2006/relationships/hyperlink" Target="http://quinlanlab.org/" TargetMode="External"/><Relationship Id="rId18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hyperlink" Target="http://www.genviz.org/" TargetMode="External"/><Relationship Id="rId12" Type="http://schemas.openxmlformats.org/officeDocument/2006/relationships/image" Target="../media/image8.png"/><Relationship Id="rId17" Type="http://schemas.openxmlformats.org/officeDocument/2006/relationships/image" Target="../media/image12.jpeg"/><Relationship Id="rId2" Type="http://schemas.openxmlformats.org/officeDocument/2006/relationships/image" Target="../media/image2.jp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rnabio.org/" TargetMode="External"/><Relationship Id="rId11" Type="http://schemas.openxmlformats.org/officeDocument/2006/relationships/image" Target="../media/image7.tiff"/><Relationship Id="rId5" Type="http://schemas.openxmlformats.org/officeDocument/2006/relationships/hyperlink" Target="http://www.griffithlab.org/" TargetMode="External"/><Relationship Id="rId15" Type="http://schemas.openxmlformats.org/officeDocument/2006/relationships/image" Target="../media/image10.jpeg"/><Relationship Id="rId10" Type="http://schemas.openxmlformats.org/officeDocument/2006/relationships/image" Target="../media/image6.png"/><Relationship Id="rId19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5.gif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4624"/>
            <a:ext cx="8839200" cy="648072"/>
          </a:xfrm>
        </p:spPr>
        <p:txBody>
          <a:bodyPr/>
          <a:lstStyle/>
          <a:p>
            <a:r>
              <a:rPr lang="en-US" sz="3200" dirty="0"/>
              <a:t>Introductions to Bioinformatics instructors</a:t>
            </a:r>
          </a:p>
        </p:txBody>
      </p:sp>
      <p:pic>
        <p:nvPicPr>
          <p:cNvPr id="8" name="Picture 7" descr="MalachiGriffi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2" y="679444"/>
            <a:ext cx="1504063" cy="1671180"/>
          </a:xfrm>
          <a:prstGeom prst="rect">
            <a:avLst/>
          </a:prstGeom>
        </p:spPr>
      </p:pic>
      <p:pic>
        <p:nvPicPr>
          <p:cNvPr id="9" name="Picture 8" descr="ObiGriffi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130" y="742696"/>
            <a:ext cx="1357730" cy="16806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02645" y="2420888"/>
            <a:ext cx="241335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Malachi Griffith</a:t>
            </a:r>
            <a:br>
              <a:rPr lang="en-US" sz="1800" dirty="0"/>
            </a:br>
            <a:r>
              <a:rPr lang="en-US" sz="1000" dirty="0"/>
              <a:t>Associate Professor of Medicine</a:t>
            </a:r>
            <a:br>
              <a:rPr lang="en-US" sz="1000" dirty="0"/>
            </a:br>
            <a:r>
              <a:rPr lang="en-US" sz="1000" dirty="0"/>
              <a:t>Associate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99475" y="2394284"/>
            <a:ext cx="214763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Obi Griffith</a:t>
            </a:r>
          </a:p>
          <a:p>
            <a:pPr algn="ctr"/>
            <a:r>
              <a:rPr lang="en-US" sz="1000" dirty="0"/>
              <a:t>Associate Professor of Medicine</a:t>
            </a:r>
            <a:br>
              <a:rPr lang="en-US" sz="1000" dirty="0"/>
            </a:br>
            <a:r>
              <a:rPr lang="en-US" sz="1000" dirty="0"/>
              <a:t>Associate Professor of Genetics</a:t>
            </a:r>
          </a:p>
          <a:p>
            <a:pPr algn="ctr"/>
            <a:r>
              <a:rPr lang="en-US" sz="1000" dirty="0"/>
              <a:t>Assistant Director, MGI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14877" y="4516501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Mariam Khanfar</a:t>
            </a:r>
          </a:p>
          <a:p>
            <a:pPr algn="ctr"/>
            <a:r>
              <a:rPr lang="en-US" sz="1200" dirty="0"/>
              <a:t>Graduate Student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F2A286-F53C-9F44-96AA-03E0C86F55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05" y="3187629"/>
            <a:ext cx="3240360" cy="6785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82E6C50-C9F1-204F-9954-3A2E9FD467C3}"/>
              </a:ext>
            </a:extLst>
          </p:cNvPr>
          <p:cNvSpPr txBox="1"/>
          <p:nvPr/>
        </p:nvSpPr>
        <p:spPr>
          <a:xfrm>
            <a:off x="7648534" y="3912143"/>
            <a:ext cx="477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hlinkClick r:id="rId5"/>
              </a:rPr>
              <a:t>griffithlab.org</a:t>
            </a:r>
            <a:endParaRPr lang="en-US" sz="1800" dirty="0"/>
          </a:p>
          <a:p>
            <a:pPr algn="ctr"/>
            <a:r>
              <a:rPr lang="en-US" sz="1800" b="1" dirty="0">
                <a:hlinkClick r:id="rId6"/>
              </a:rPr>
              <a:t>rnabio.org</a:t>
            </a:r>
            <a:r>
              <a:rPr lang="en-US" sz="1800" b="1" dirty="0"/>
              <a:t> </a:t>
            </a:r>
            <a:r>
              <a:rPr lang="en-US" sz="1800" dirty="0"/>
              <a:t>  </a:t>
            </a:r>
            <a:r>
              <a:rPr lang="en-US" sz="1800" dirty="0">
                <a:hlinkClick r:id="rId7"/>
              </a:rPr>
              <a:t>genviz.org</a:t>
            </a:r>
            <a:r>
              <a:rPr lang="en-US" sz="1800" dirty="0"/>
              <a:t>   </a:t>
            </a:r>
            <a:r>
              <a:rPr lang="en-US" sz="1800" dirty="0">
                <a:hlinkClick r:id="rId8"/>
              </a:rPr>
              <a:t>pmbio.org</a:t>
            </a:r>
            <a:r>
              <a:rPr lang="en-US" sz="1800" dirty="0"/>
              <a:t>  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647F2E-2160-114E-B90D-D382568A25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04" y="5026860"/>
            <a:ext cx="3534528" cy="10959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067EA72-24E0-034E-A5FB-8A7BF40754F0}"/>
              </a:ext>
            </a:extLst>
          </p:cNvPr>
          <p:cNvSpPr txBox="1"/>
          <p:nvPr/>
        </p:nvSpPr>
        <p:spPr>
          <a:xfrm>
            <a:off x="7239223" y="2593858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Chris Miller</a:t>
            </a:r>
          </a:p>
          <a:p>
            <a:pPr algn="ctr"/>
            <a:r>
              <a:rPr lang="en-US" sz="1000" dirty="0"/>
              <a:t>Associate Professor of Medicine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D80FE9-6A33-7541-B07E-F7F08F02F16A}"/>
              </a:ext>
            </a:extLst>
          </p:cNvPr>
          <p:cNvSpPr txBox="1"/>
          <p:nvPr/>
        </p:nvSpPr>
        <p:spPr>
          <a:xfrm>
            <a:off x="5022181" y="2431156"/>
            <a:ext cx="21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Felicia Gomez</a:t>
            </a:r>
          </a:p>
          <a:p>
            <a:pPr algn="ctr"/>
            <a:r>
              <a:rPr lang="en-US" sz="1000" dirty="0"/>
              <a:t>Assistant Professor of Medicine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10CD40C7-E70B-1B43-AE59-4E7AB43BC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925" y="699955"/>
            <a:ext cx="1677042" cy="167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D3FC6C2-5836-FA4C-8674-B0714994DC9A}"/>
              </a:ext>
            </a:extLst>
          </p:cNvPr>
          <p:cNvSpPr txBox="1"/>
          <p:nvPr/>
        </p:nvSpPr>
        <p:spPr>
          <a:xfrm>
            <a:off x="-286446" y="4430583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Arpad </a:t>
            </a:r>
            <a:r>
              <a:rPr lang="en-US" sz="1200" dirty="0" err="1"/>
              <a:t>Danos</a:t>
            </a:r>
            <a:endParaRPr lang="en-US" sz="1200" dirty="0"/>
          </a:p>
          <a:p>
            <a:pPr algn="ctr"/>
            <a:r>
              <a:rPr lang="en-US" sz="1200" dirty="0"/>
              <a:t>Instructor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608C16-9B23-2C47-BB74-4AEAD51032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98594" y="4793214"/>
            <a:ext cx="1411558" cy="14115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7600DE0-9769-C249-AD8F-BE2A0B8682A9}"/>
              </a:ext>
            </a:extLst>
          </p:cNvPr>
          <p:cNvSpPr txBox="1"/>
          <p:nvPr/>
        </p:nvSpPr>
        <p:spPr>
          <a:xfrm>
            <a:off x="4373393" y="4528252"/>
            <a:ext cx="141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Jason </a:t>
            </a:r>
            <a:r>
              <a:rPr lang="en-US" sz="1200" dirty="0" err="1"/>
              <a:t>Kunisaki</a:t>
            </a:r>
            <a:endParaRPr lang="en-US" sz="1200" dirty="0"/>
          </a:p>
          <a:p>
            <a:r>
              <a:rPr lang="en-US" sz="1200" dirty="0"/>
              <a:t>Graduate Student</a:t>
            </a:r>
          </a:p>
        </p:txBody>
      </p:sp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9D665298-D7A1-9C46-9B36-003E31272D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526" y="5134307"/>
            <a:ext cx="2670761" cy="5232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3BFF93-5B7D-F144-B23B-8E83A776BF16}"/>
              </a:ext>
            </a:extLst>
          </p:cNvPr>
          <p:cNvSpPr/>
          <p:nvPr/>
        </p:nvSpPr>
        <p:spPr>
          <a:xfrm>
            <a:off x="5784952" y="5890671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hlinkClick r:id="rId13"/>
              </a:rPr>
              <a:t>quinlanlab.org</a:t>
            </a:r>
            <a:endParaRPr lang="en-US" sz="1800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F798A06C-FDE8-6942-966C-659C18EE4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85" y="676020"/>
            <a:ext cx="14605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FD9AD59-C310-DD45-ADDA-434734392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46825" y="3337933"/>
            <a:ext cx="1080120" cy="107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BA7DCB0-D403-3243-B0CB-447264950F2A}"/>
              </a:ext>
            </a:extLst>
          </p:cNvPr>
          <p:cNvSpPr txBox="1"/>
          <p:nvPr/>
        </p:nvSpPr>
        <p:spPr>
          <a:xfrm>
            <a:off x="1099342" y="4462342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My Hoang</a:t>
            </a:r>
          </a:p>
          <a:p>
            <a:pPr algn="ctr"/>
            <a:r>
              <a:rPr lang="en-US" sz="1200" dirty="0"/>
              <a:t>Graduate student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9F93A91-C36B-604F-8C2D-283485464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228" y="3238206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702FD5F-079E-2617-4DEE-6D7B8B36D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35" y="3347053"/>
            <a:ext cx="1125956" cy="112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FEF245-F8B1-85D4-42AA-EDC6D09AFE6E}"/>
              </a:ext>
            </a:extLst>
          </p:cNvPr>
          <p:cNvSpPr txBox="1"/>
          <p:nvPr/>
        </p:nvSpPr>
        <p:spPr>
          <a:xfrm>
            <a:off x="5323746" y="4600447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Kartik Singhal</a:t>
            </a:r>
          </a:p>
          <a:p>
            <a:pPr algn="ctr"/>
            <a:r>
              <a:rPr lang="en-US" sz="1200" dirty="0"/>
              <a:t>Graduate Student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B94327-8A0E-3542-A587-7590DD385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665" y="3184498"/>
            <a:ext cx="850840" cy="128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01BA2F3-C3E1-80CC-B008-EA9AE3F01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87" y="3233674"/>
            <a:ext cx="1224136" cy="128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822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9F7C8-464C-1340-A041-0A03F3FD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course – philosophy and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81B26-1E7E-7B40-81E7-5F8F8FBCA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Do “the bioinformatics” for someone, and you help them for a day. Teach someone to do bioinformatics, and you help them for a lifetime.</a:t>
            </a:r>
          </a:p>
          <a:p>
            <a:pPr marL="0" indent="0" algn="r">
              <a:buNone/>
            </a:pPr>
            <a:r>
              <a:rPr lang="en-US" i="1" dirty="0"/>
              <a:t>- Ancient Chinese proverb</a:t>
            </a:r>
          </a:p>
          <a:p>
            <a:endParaRPr lang="en-US" dirty="0"/>
          </a:p>
          <a:p>
            <a:r>
              <a:rPr lang="en-US" dirty="0"/>
              <a:t>Course goals</a:t>
            </a:r>
          </a:p>
          <a:p>
            <a:pPr lvl="1"/>
            <a:r>
              <a:rPr lang="en-US" dirty="0"/>
              <a:t>Learn concepts and develop skills for sequence analysis</a:t>
            </a:r>
          </a:p>
          <a:p>
            <a:pPr lvl="1"/>
            <a:r>
              <a:rPr lang="en-US" dirty="0"/>
              <a:t>Build the foundation for tackling your own analysis challenges</a:t>
            </a:r>
          </a:p>
          <a:p>
            <a:pPr lvl="1"/>
            <a:r>
              <a:rPr lang="en-US" dirty="0"/>
              <a:t>Learn to think like a bioinformatician</a:t>
            </a:r>
          </a:p>
          <a:p>
            <a:pPr lvl="1"/>
            <a:r>
              <a:rPr lang="en-US" dirty="0"/>
              <a:t>Have fun</a:t>
            </a:r>
          </a:p>
        </p:txBody>
      </p:sp>
    </p:spTree>
    <p:extLst>
      <p:ext uri="{BB962C8B-B14F-4D97-AF65-F5344CB8AC3E}">
        <p14:creationId xmlns:p14="http://schemas.microsoft.com/office/powerpoint/2010/main" val="46028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0D3AF-EEB6-2448-BCD4-FCA3CA1C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format for a typical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1C395-B60A-F44C-876E-337B8CAFF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423926"/>
            <a:ext cx="11785600" cy="4724400"/>
          </a:xfrm>
        </p:spPr>
        <p:txBody>
          <a:bodyPr/>
          <a:lstStyle/>
          <a:p>
            <a:r>
              <a:rPr lang="en-US" sz="2400" dirty="0"/>
              <a:t>Lecture</a:t>
            </a:r>
          </a:p>
          <a:p>
            <a:r>
              <a:rPr lang="en-US" sz="2400" dirty="0"/>
              <a:t>BREAK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Lunch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BREAK</a:t>
            </a:r>
          </a:p>
          <a:p>
            <a:r>
              <a:rPr lang="en-US" sz="2400" dirty="0"/>
              <a:t>Practical exercises</a:t>
            </a:r>
          </a:p>
          <a:p>
            <a:r>
              <a:rPr lang="en-US" sz="2400" dirty="0"/>
              <a:t>Wrap-up and Q&amp;A</a:t>
            </a:r>
          </a:p>
        </p:txBody>
      </p:sp>
    </p:spTree>
    <p:extLst>
      <p:ext uri="{BB962C8B-B14F-4D97-AF65-F5344CB8AC3E}">
        <p14:creationId xmlns:p14="http://schemas.microsoft.com/office/powerpoint/2010/main" val="3541161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-27384"/>
            <a:ext cx="8839200" cy="792088"/>
          </a:xfrm>
        </p:spPr>
        <p:txBody>
          <a:bodyPr/>
          <a:lstStyle/>
          <a:p>
            <a:r>
              <a:rPr lang="en-US" dirty="0"/>
              <a:t>Student poll (respond in slack)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836712"/>
            <a:ext cx="9964216" cy="530046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Not counting the pre-requisites and materials for this course:</a:t>
            </a:r>
          </a:p>
          <a:p>
            <a:r>
              <a:rPr lang="en-US" sz="2000" dirty="0"/>
              <a:t>Do you consider yourself a bioinformatician?</a:t>
            </a:r>
          </a:p>
          <a:p>
            <a:r>
              <a:rPr lang="en-US" sz="2000" dirty="0"/>
              <a:t>Are you familiar with </a:t>
            </a:r>
            <a:r>
              <a:rPr lang="en-US" sz="2000" dirty="0" err="1"/>
              <a:t>linux</a:t>
            </a:r>
            <a:r>
              <a:rPr lang="en-US" sz="2000" dirty="0"/>
              <a:t>/command line?</a:t>
            </a:r>
          </a:p>
          <a:p>
            <a:pPr lvl="1"/>
            <a:r>
              <a:rPr lang="en-US" sz="2000" dirty="0"/>
              <a:t>Intermediate? 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000" dirty="0"/>
              <a:t>Do you sometimes write code?</a:t>
            </a:r>
          </a:p>
          <a:p>
            <a:r>
              <a:rPr lang="en-US" sz="2000" dirty="0"/>
              <a:t>Are you familiar with R?</a:t>
            </a:r>
          </a:p>
          <a:p>
            <a:pPr lvl="1"/>
            <a:r>
              <a:rPr lang="en-US" sz="2000" dirty="0"/>
              <a:t>Intermediate?</a:t>
            </a:r>
          </a:p>
          <a:p>
            <a:pPr lvl="1"/>
            <a:r>
              <a:rPr lang="en-US" sz="2000" dirty="0"/>
              <a:t>Expert?</a:t>
            </a:r>
          </a:p>
          <a:p>
            <a:r>
              <a:rPr lang="en-US" sz="2000" dirty="0"/>
              <a:t>Do you use git/</a:t>
            </a:r>
            <a:r>
              <a:rPr lang="en-US" sz="2000" dirty="0" err="1"/>
              <a:t>github</a:t>
            </a:r>
            <a:r>
              <a:rPr lang="en-US" sz="2000" dirty="0"/>
              <a:t>?</a:t>
            </a:r>
          </a:p>
          <a:p>
            <a:r>
              <a:rPr lang="en-US" sz="2000" dirty="0"/>
              <a:t>What organism do you work with? (Put an animal emoji in slack)</a:t>
            </a:r>
          </a:p>
          <a:p>
            <a:r>
              <a:rPr lang="en-US" sz="2000" dirty="0"/>
              <a:t>Are you interested in bulk </a:t>
            </a:r>
            <a:r>
              <a:rPr lang="en-US" sz="2000" dirty="0" err="1"/>
              <a:t>RNAseq</a:t>
            </a:r>
            <a:r>
              <a:rPr lang="en-US" sz="2000" dirty="0"/>
              <a:t>, </a:t>
            </a:r>
            <a:r>
              <a:rPr lang="en-US" sz="2000" dirty="0" err="1"/>
              <a:t>scRNAseq</a:t>
            </a:r>
            <a:r>
              <a:rPr lang="en-US" sz="2000" dirty="0"/>
              <a:t>, or both?</a:t>
            </a:r>
          </a:p>
        </p:txBody>
      </p:sp>
    </p:spTree>
    <p:extLst>
      <p:ext uri="{BB962C8B-B14F-4D97-AF65-F5344CB8AC3E}">
        <p14:creationId xmlns:p14="http://schemas.microsoft.com/office/powerpoint/2010/main" val="244493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34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olas"/>
              <a:buNone/>
            </a:pPr>
            <a:r>
              <a:rPr lang="en-US"/>
              <a:t>We are on a Coffee Break &amp; Networking Session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112607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6FC4E7CA-796F-DC46-8477-EB1B03D9751B}" vid="{7600C917-09B9-FA45-B59E-E0879212E2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1</TotalTime>
  <Words>267</Words>
  <Application>Microsoft Macintosh PowerPoint</Application>
  <PresentationFormat>Widescreen</PresentationFormat>
  <Paragraphs>56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Consolas</vt:lpstr>
      <vt:lpstr>Segoe UI</vt:lpstr>
      <vt:lpstr>1_Office Theme</vt:lpstr>
      <vt:lpstr>Introductions to Bioinformatics instructors</vt:lpstr>
      <vt:lpstr>Introduction to course – philosophy and goals</vt:lpstr>
      <vt:lpstr>Course format for a typical day</vt:lpstr>
      <vt:lpstr>Student poll (respond in slack)</vt:lpstr>
      <vt:lpstr>We are on a Coffee Break &amp; Networking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Introductions to Bioinformatics instructors</dc:title>
  <dc:creator>Gomez, Felicia</dc:creator>
  <cp:lastModifiedBy>Gomez, Felicia</cp:lastModifiedBy>
  <cp:revision>1</cp:revision>
  <dcterms:created xsi:type="dcterms:W3CDTF">2023-11-13T22:19:20Z</dcterms:created>
  <dcterms:modified xsi:type="dcterms:W3CDTF">2023-11-13T22:20:41Z</dcterms:modified>
</cp:coreProperties>
</file>